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57" r:id="rId5"/>
    <p:sldId id="258" r:id="rId6"/>
    <p:sldId id="259" r:id="rId7"/>
    <p:sldId id="261" r:id="rId8"/>
    <p:sldId id="262" r:id="rId9"/>
    <p:sldId id="263" r:id="rId10"/>
  </p:sldIdLst>
  <p:sldSz cx="6858000" cy="9144000" type="letter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0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9FF"/>
    <a:srgbClr val="66BFF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880"/>
        <p:guide pos="207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10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74325" y="1219200"/>
            <a:ext cx="5512050" cy="34272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74325" y="4747200"/>
            <a:ext cx="5512050" cy="19632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42225" y="1032000"/>
            <a:ext cx="6172200" cy="7310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74325" y="3312000"/>
            <a:ext cx="5512050" cy="13584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74325" y="4747200"/>
            <a:ext cx="5512050" cy="6288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11200"/>
            <a:ext cx="6170175" cy="9408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42225" y="1987200"/>
            <a:ext cx="6170175" cy="63456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19825" y="5131200"/>
            <a:ext cx="4369950" cy="10224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119825" y="6153600"/>
            <a:ext cx="4369950" cy="11568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11200"/>
            <a:ext cx="6170175" cy="9408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42225" y="2001600"/>
            <a:ext cx="2911950" cy="6331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606525" y="2001600"/>
            <a:ext cx="2911950" cy="63312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11200"/>
            <a:ext cx="6170175" cy="9408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42225" y="1905600"/>
            <a:ext cx="3005100" cy="5088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42225" y="2472000"/>
            <a:ext cx="3005100" cy="58608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3507609" y="1895639"/>
            <a:ext cx="3005100" cy="5088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3507609" y="2472000"/>
            <a:ext cx="3005100" cy="58608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11200"/>
            <a:ext cx="6170175" cy="9408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42225" y="2073600"/>
            <a:ext cx="2943606" cy="6144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3572100" y="2073600"/>
            <a:ext cx="2940300" cy="6144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5757075" y="1219200"/>
            <a:ext cx="587250" cy="67056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14350" y="1219200"/>
            <a:ext cx="5157675" cy="670560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1000"/>
              </a:spcAft>
              <a:defRPr spc="300"/>
            </a:lvl1pPr>
            <a:lvl2pPr marL="514350" indent="-171450">
              <a:defRPr spc="300"/>
            </a:lvl2pPr>
            <a:lvl3pPr marL="857250" indent="-171450">
              <a:defRPr spc="300"/>
            </a:lvl3pPr>
            <a:lvl4pPr marL="1200150" indent="-171450">
              <a:defRPr spc="300"/>
            </a:lvl4pPr>
            <a:lvl5pPr marL="1543050" indent="-17145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342225" y="811200"/>
            <a:ext cx="6170175" cy="9408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42225" y="1987200"/>
            <a:ext cx="6170175" cy="63456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344250" y="8419200"/>
            <a:ext cx="1518750" cy="42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2315250" y="8419200"/>
            <a:ext cx="2227500" cy="42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4993650" y="8419200"/>
            <a:ext cx="1518750" cy="42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86.xml"/><Relationship Id="rId12" Type="http://schemas.openxmlformats.org/officeDocument/2006/relationships/image" Target="../media/image7.png"/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" Type="http://schemas.openxmlformats.org/officeDocument/2006/relationships/tags" Target="../tags/tag7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22590" y="3511510"/>
            <a:ext cx="887611" cy="479346"/>
          </a:xfrm>
          <a:prstGeom prst="roundRect">
            <a:avLst/>
          </a:prstGeom>
          <a:solidFill>
            <a:srgbClr val="66BFF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15" b="1">
                <a:solidFill>
                  <a:schemeClr val="tx1"/>
                </a:solidFill>
              </a:rPr>
              <a:t>框</a:t>
            </a:r>
            <a:r>
              <a:rPr lang="en-US" altLang="zh-CN" sz="1015" b="1">
                <a:solidFill>
                  <a:schemeClr val="tx1"/>
                </a:solidFill>
              </a:rPr>
              <a:t>  </a:t>
            </a:r>
            <a:r>
              <a:rPr lang="zh-CN" altLang="en-US" sz="1015" b="1">
                <a:solidFill>
                  <a:schemeClr val="tx1"/>
                </a:solidFill>
              </a:rPr>
              <a:t>架</a:t>
            </a:r>
            <a:endParaRPr lang="zh-CN" altLang="en-US" sz="1015" b="1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922740" y="3511510"/>
            <a:ext cx="887611" cy="479346"/>
          </a:xfrm>
          <a:prstGeom prst="roundRect">
            <a:avLst/>
          </a:prstGeom>
          <a:solidFill>
            <a:srgbClr val="B2D9F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15" b="1">
                <a:solidFill>
                  <a:schemeClr val="tx1"/>
                </a:solidFill>
              </a:rPr>
              <a:t>语</a:t>
            </a:r>
            <a:r>
              <a:rPr lang="en-US" altLang="zh-CN" sz="1015" b="1">
                <a:solidFill>
                  <a:schemeClr val="tx1"/>
                </a:solidFill>
              </a:rPr>
              <a:t> </a:t>
            </a:r>
            <a:r>
              <a:rPr lang="zh-CN" altLang="en-US" sz="1015" b="1">
                <a:solidFill>
                  <a:schemeClr val="tx1"/>
                </a:solidFill>
              </a:rPr>
              <a:t>境</a:t>
            </a:r>
            <a:endParaRPr lang="zh-CN" altLang="en-US" sz="1015" b="1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194328" y="3511510"/>
            <a:ext cx="887611" cy="479346"/>
          </a:xfrm>
          <a:prstGeom prst="roundRect">
            <a:avLst/>
          </a:prstGeom>
          <a:solidFill>
            <a:srgbClr val="B2D9F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15" b="1">
                <a:solidFill>
                  <a:schemeClr val="tx1"/>
                </a:solidFill>
              </a:rPr>
              <a:t>目</a:t>
            </a:r>
            <a:r>
              <a:rPr lang="en-US" altLang="zh-CN" sz="1015" b="1">
                <a:solidFill>
                  <a:schemeClr val="tx1"/>
                </a:solidFill>
              </a:rPr>
              <a:t> </a:t>
            </a:r>
            <a:r>
              <a:rPr lang="zh-CN" altLang="en-US" sz="1015" b="1">
                <a:solidFill>
                  <a:schemeClr val="tx1"/>
                </a:solidFill>
              </a:rPr>
              <a:t>的</a:t>
            </a:r>
            <a:endParaRPr lang="zh-CN" altLang="en-US" sz="1015" b="1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465915" y="3511510"/>
            <a:ext cx="887611" cy="479346"/>
          </a:xfrm>
          <a:prstGeom prst="roundRect">
            <a:avLst/>
          </a:prstGeom>
          <a:solidFill>
            <a:srgbClr val="B2D9FF"/>
          </a:solidFill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15" b="1">
                <a:solidFill>
                  <a:schemeClr val="tx1"/>
                </a:solidFill>
              </a:rPr>
              <a:t>重要信息</a:t>
            </a:r>
            <a:endParaRPr lang="zh-CN" altLang="en-US" sz="1015" b="1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017395" y="4890254"/>
            <a:ext cx="1643063" cy="1643063"/>
            <a:chOff x="6398" y="5150"/>
            <a:chExt cx="4600" cy="4600"/>
          </a:xfrm>
        </p:grpSpPr>
        <p:sp>
          <p:nvSpPr>
            <p:cNvPr id="8" name="椭圆 7"/>
            <p:cNvSpPr/>
            <p:nvPr/>
          </p:nvSpPr>
          <p:spPr>
            <a:xfrm>
              <a:off x="6398" y="5150"/>
              <a:ext cx="4600" cy="4600"/>
            </a:xfrm>
            <a:prstGeom prst="ellipse">
              <a:avLst/>
            </a:prstGeom>
            <a:solidFill>
              <a:schemeClr val="bg1"/>
            </a:solidFill>
            <a:ln w="127000" cmpd="dbl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9" name="饼形 8"/>
            <p:cNvSpPr/>
            <p:nvPr/>
          </p:nvSpPr>
          <p:spPr>
            <a:xfrm>
              <a:off x="6490" y="5269"/>
              <a:ext cx="4448" cy="4390"/>
            </a:xfrm>
            <a:prstGeom prst="pi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191595" y="4686657"/>
            <a:ext cx="1643063" cy="1643063"/>
            <a:chOff x="11735" y="5721"/>
            <a:chExt cx="4600" cy="4600"/>
          </a:xfrm>
        </p:grpSpPr>
        <p:sp>
          <p:nvSpPr>
            <p:cNvPr id="11" name="椭圆 10"/>
            <p:cNvSpPr/>
            <p:nvPr/>
          </p:nvSpPr>
          <p:spPr>
            <a:xfrm>
              <a:off x="11735" y="5721"/>
              <a:ext cx="4600" cy="4600"/>
            </a:xfrm>
            <a:prstGeom prst="ellipse">
              <a:avLst/>
            </a:prstGeom>
            <a:solidFill>
              <a:schemeClr val="tx1"/>
            </a:solidFill>
            <a:ln w="127000" cmpd="dbl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12" name="饼形 11"/>
            <p:cNvSpPr/>
            <p:nvPr/>
          </p:nvSpPr>
          <p:spPr>
            <a:xfrm>
              <a:off x="11827" y="5840"/>
              <a:ext cx="4448" cy="4390"/>
            </a:xfrm>
            <a:prstGeom prst="pi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 descr="06469227aa6de13555d8a138637df2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28825" y="3509367"/>
            <a:ext cx="1865233" cy="311717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4711" y="1442680"/>
            <a:ext cx="3537228" cy="2192774"/>
            <a:chOff x="2627" y="198"/>
            <a:chExt cx="9903" cy="6139"/>
          </a:xfrm>
        </p:grpSpPr>
        <p:sp>
          <p:nvSpPr>
            <p:cNvPr id="15" name="椭圆 14"/>
            <p:cNvSpPr/>
            <p:nvPr/>
          </p:nvSpPr>
          <p:spPr>
            <a:xfrm>
              <a:off x="7445" y="2778"/>
              <a:ext cx="3450" cy="3450"/>
            </a:xfrm>
            <a:prstGeom prst="ellipse">
              <a:avLst/>
            </a:prstGeom>
            <a:noFill/>
            <a:ln w="508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18" name="矩形 17"/>
            <p:cNvSpPr/>
            <p:nvPr/>
          </p:nvSpPr>
          <p:spPr>
            <a:xfrm>
              <a:off x="6530" y="3637"/>
              <a:ext cx="6000" cy="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634" y="3595"/>
              <a:ext cx="5091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endCxn id="15" idx="0"/>
            </p:cNvCxnSpPr>
            <p:nvPr/>
          </p:nvCxnSpPr>
          <p:spPr>
            <a:xfrm>
              <a:off x="9170" y="213"/>
              <a:ext cx="0" cy="256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2" name="等腰三角形 21"/>
            <p:cNvSpPr/>
            <p:nvPr/>
          </p:nvSpPr>
          <p:spPr>
            <a:xfrm rot="5400000">
              <a:off x="9155" y="198"/>
              <a:ext cx="1305" cy="130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23" name="椭圆 22"/>
            <p:cNvSpPr/>
            <p:nvPr/>
          </p:nvSpPr>
          <p:spPr>
            <a:xfrm>
              <a:off x="2818" y="916"/>
              <a:ext cx="900" cy="9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cxnSp>
          <p:nvCxnSpPr>
            <p:cNvPr id="24" name="直接连接符 23"/>
            <p:cNvCxnSpPr>
              <a:stCxn id="23" idx="4"/>
            </p:cNvCxnSpPr>
            <p:nvPr/>
          </p:nvCxnSpPr>
          <p:spPr>
            <a:xfrm>
              <a:off x="3268" y="1856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2951" y="3112"/>
              <a:ext cx="319" cy="4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270" y="3112"/>
              <a:ext cx="304" cy="4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2627" y="2067"/>
              <a:ext cx="1223" cy="4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3051" y="1205"/>
              <a:ext cx="120" cy="12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30" name="椭圆 29"/>
            <p:cNvSpPr/>
            <p:nvPr/>
          </p:nvSpPr>
          <p:spPr>
            <a:xfrm>
              <a:off x="3371" y="1205"/>
              <a:ext cx="120" cy="12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31" name="弧形 30"/>
            <p:cNvSpPr/>
            <p:nvPr/>
          </p:nvSpPr>
          <p:spPr>
            <a:xfrm rot="8340000">
              <a:off x="3024" y="1163"/>
              <a:ext cx="597" cy="446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48640" y="3343632"/>
            <a:ext cx="3710107" cy="2192774"/>
            <a:chOff x="2676" y="9122"/>
            <a:chExt cx="10387" cy="6139"/>
          </a:xfrm>
        </p:grpSpPr>
        <p:sp>
          <p:nvSpPr>
            <p:cNvPr id="32" name="椭圆 31"/>
            <p:cNvSpPr/>
            <p:nvPr/>
          </p:nvSpPr>
          <p:spPr>
            <a:xfrm>
              <a:off x="7978" y="11702"/>
              <a:ext cx="3450" cy="3450"/>
            </a:xfrm>
            <a:prstGeom prst="ellipse">
              <a:avLst/>
            </a:prstGeom>
            <a:noFill/>
            <a:ln w="508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33" name="矩形 32"/>
            <p:cNvSpPr/>
            <p:nvPr/>
          </p:nvSpPr>
          <p:spPr>
            <a:xfrm>
              <a:off x="7063" y="12561"/>
              <a:ext cx="6000" cy="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6511" y="12519"/>
              <a:ext cx="1747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endCxn id="32" idx="0"/>
            </p:cNvCxnSpPr>
            <p:nvPr/>
          </p:nvCxnSpPr>
          <p:spPr>
            <a:xfrm>
              <a:off x="9703" y="9137"/>
              <a:ext cx="0" cy="256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6" name="等腰三角形 35"/>
            <p:cNvSpPr/>
            <p:nvPr/>
          </p:nvSpPr>
          <p:spPr>
            <a:xfrm rot="5400000">
              <a:off x="9688" y="9122"/>
              <a:ext cx="1305" cy="130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37" name="椭圆 36"/>
            <p:cNvSpPr/>
            <p:nvPr/>
          </p:nvSpPr>
          <p:spPr>
            <a:xfrm>
              <a:off x="3351" y="9840"/>
              <a:ext cx="900" cy="9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cxnSp>
          <p:nvCxnSpPr>
            <p:cNvPr id="38" name="直接连接符 37"/>
            <p:cNvCxnSpPr>
              <a:stCxn id="37" idx="4"/>
            </p:cNvCxnSpPr>
            <p:nvPr/>
          </p:nvCxnSpPr>
          <p:spPr>
            <a:xfrm>
              <a:off x="3801" y="10780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3484" y="12036"/>
              <a:ext cx="319" cy="4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3803" y="12036"/>
              <a:ext cx="304" cy="4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3160" y="10991"/>
              <a:ext cx="1223" cy="4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2" name="椭圆 41"/>
            <p:cNvSpPr/>
            <p:nvPr/>
          </p:nvSpPr>
          <p:spPr>
            <a:xfrm>
              <a:off x="3584" y="10129"/>
              <a:ext cx="120" cy="12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43" name="椭圆 42"/>
            <p:cNvSpPr/>
            <p:nvPr/>
          </p:nvSpPr>
          <p:spPr>
            <a:xfrm>
              <a:off x="3904" y="10129"/>
              <a:ext cx="120" cy="12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44" name="弧形 43"/>
            <p:cNvSpPr/>
            <p:nvPr/>
          </p:nvSpPr>
          <p:spPr>
            <a:xfrm rot="19800000">
              <a:off x="3423" y="10464"/>
              <a:ext cx="597" cy="446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2676" y="12519"/>
              <a:ext cx="2307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 flipV="1">
              <a:off x="4974" y="12486"/>
              <a:ext cx="12" cy="21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 flipV="1">
              <a:off x="6518" y="12495"/>
              <a:ext cx="12" cy="21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2799993" y="3932634"/>
            <a:ext cx="3710107" cy="2192774"/>
            <a:chOff x="14296" y="9280"/>
            <a:chExt cx="10387" cy="6139"/>
          </a:xfrm>
        </p:grpSpPr>
        <p:sp>
          <p:nvSpPr>
            <p:cNvPr id="48" name="椭圆 47"/>
            <p:cNvSpPr/>
            <p:nvPr/>
          </p:nvSpPr>
          <p:spPr>
            <a:xfrm>
              <a:off x="19598" y="11860"/>
              <a:ext cx="3450" cy="3450"/>
            </a:xfrm>
            <a:prstGeom prst="ellipse">
              <a:avLst/>
            </a:prstGeom>
            <a:noFill/>
            <a:ln w="508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49" name="矩形 48"/>
            <p:cNvSpPr/>
            <p:nvPr/>
          </p:nvSpPr>
          <p:spPr>
            <a:xfrm>
              <a:off x="18683" y="12719"/>
              <a:ext cx="6000" cy="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18131" y="12677"/>
              <a:ext cx="1747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endCxn id="48" idx="0"/>
            </p:cNvCxnSpPr>
            <p:nvPr/>
          </p:nvCxnSpPr>
          <p:spPr>
            <a:xfrm>
              <a:off x="21323" y="9295"/>
              <a:ext cx="0" cy="256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2" name="等腰三角形 51"/>
            <p:cNvSpPr/>
            <p:nvPr/>
          </p:nvSpPr>
          <p:spPr>
            <a:xfrm rot="5400000">
              <a:off x="21308" y="9280"/>
              <a:ext cx="1305" cy="130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53" name="椭圆 52"/>
            <p:cNvSpPr/>
            <p:nvPr/>
          </p:nvSpPr>
          <p:spPr>
            <a:xfrm>
              <a:off x="14971" y="9998"/>
              <a:ext cx="900" cy="9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cxnSp>
          <p:nvCxnSpPr>
            <p:cNvPr id="54" name="直接连接符 53"/>
            <p:cNvCxnSpPr>
              <a:stCxn id="53" idx="4"/>
            </p:cNvCxnSpPr>
            <p:nvPr/>
          </p:nvCxnSpPr>
          <p:spPr>
            <a:xfrm>
              <a:off x="15421" y="10938"/>
              <a:ext cx="0" cy="1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15104" y="12194"/>
              <a:ext cx="319" cy="4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5423" y="12194"/>
              <a:ext cx="304" cy="4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14780" y="11149"/>
              <a:ext cx="1223" cy="48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8" name="椭圆 57"/>
            <p:cNvSpPr/>
            <p:nvPr/>
          </p:nvSpPr>
          <p:spPr>
            <a:xfrm>
              <a:off x="15204" y="10287"/>
              <a:ext cx="120" cy="12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59" name="椭圆 58"/>
            <p:cNvSpPr/>
            <p:nvPr/>
          </p:nvSpPr>
          <p:spPr>
            <a:xfrm>
              <a:off x="15524" y="10287"/>
              <a:ext cx="120" cy="12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60" name="弧形 59"/>
            <p:cNvSpPr/>
            <p:nvPr/>
          </p:nvSpPr>
          <p:spPr>
            <a:xfrm rot="8580000">
              <a:off x="15178" y="10264"/>
              <a:ext cx="597" cy="446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4296" y="12677"/>
              <a:ext cx="2307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 flipV="1">
              <a:off x="16594" y="12644"/>
              <a:ext cx="12" cy="21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 flipV="1">
              <a:off x="18138" y="12653"/>
              <a:ext cx="12" cy="21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4" name="空心弧 63"/>
            <p:cNvSpPr/>
            <p:nvPr/>
          </p:nvSpPr>
          <p:spPr>
            <a:xfrm>
              <a:off x="16244" y="12337"/>
              <a:ext cx="2296" cy="679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chemeClr val="tx1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0640" y="1619250"/>
            <a:ext cx="6731000" cy="6083300"/>
            <a:chOff x="64" y="2550"/>
            <a:chExt cx="10600" cy="9580"/>
          </a:xfrm>
        </p:grpSpPr>
        <p:sp>
          <p:nvSpPr>
            <p:cNvPr id="23" name="矩形 22"/>
            <p:cNvSpPr/>
            <p:nvPr/>
          </p:nvSpPr>
          <p:spPr>
            <a:xfrm>
              <a:off x="64" y="2550"/>
              <a:ext cx="10600" cy="9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56" y="3883"/>
              <a:ext cx="10212" cy="6609"/>
              <a:chOff x="256" y="3883"/>
              <a:chExt cx="10212" cy="6609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256" y="4772"/>
                <a:ext cx="1398" cy="755"/>
              </a:xfrm>
              <a:prstGeom prst="roundRect">
                <a:avLst/>
              </a:prstGeom>
              <a:solidFill>
                <a:srgbClr val="66BF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框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架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015" b="1">
                    <a:solidFill>
                      <a:schemeClr val="tx1"/>
                    </a:solidFill>
                  </a:rPr>
                  <a:t>Framing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2312" y="4772"/>
                <a:ext cx="1398" cy="75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语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境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015" b="1">
                    <a:solidFill>
                      <a:schemeClr val="tx1"/>
                    </a:solidFill>
                  </a:rPr>
                  <a:t>Context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>
                <a:off x="4477" y="4772"/>
                <a:ext cx="1398" cy="75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目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的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015" b="1">
                    <a:solidFill>
                      <a:schemeClr val="tx1"/>
                    </a:solidFill>
                  </a:rPr>
                  <a:t>Intent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6551" y="4772"/>
                <a:ext cx="1673" cy="75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重要信息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015" b="1">
                    <a:solidFill>
                      <a:schemeClr val="tx1"/>
                    </a:solidFill>
                  </a:rPr>
                  <a:t>Key Message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1708" y="4700"/>
                <a:ext cx="439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375" b="1"/>
                  <a:t>=</a:t>
                </a:r>
                <a:endParaRPr lang="en-US" altLang="zh-CN" sz="3375" b="1"/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836" y="4700"/>
                <a:ext cx="439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375" b="1"/>
                  <a:t>+</a:t>
                </a:r>
                <a:endParaRPr lang="en-US" altLang="zh-CN" sz="3375" b="1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66" y="4628"/>
                <a:ext cx="439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375" b="1"/>
                  <a:t>+</a:t>
                </a:r>
                <a:endParaRPr lang="en-US" altLang="zh-CN" sz="3375" b="1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204" y="4700"/>
                <a:ext cx="439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375" b="1"/>
                  <a:t>=</a:t>
                </a:r>
                <a:endParaRPr lang="en-US" altLang="zh-CN" sz="3375" b="1"/>
              </a:p>
            </p:txBody>
          </p:sp>
          <p:pic>
            <p:nvPicPr>
              <p:cNvPr id="17" name="图片 16" descr="图片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900" y="4365"/>
                <a:ext cx="1568" cy="1568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0" y="6386"/>
                <a:ext cx="9768" cy="4106"/>
              </a:xfrm>
              <a:prstGeom prst="rect">
                <a:avLst/>
              </a:prstGeom>
            </p:spPr>
          </p:pic>
          <p:sp>
            <p:nvSpPr>
              <p:cNvPr id="20" name="下箭头 19"/>
              <p:cNvSpPr/>
              <p:nvPr/>
            </p:nvSpPr>
            <p:spPr>
              <a:xfrm>
                <a:off x="4984" y="5626"/>
                <a:ext cx="384" cy="680"/>
              </a:xfrm>
              <a:prstGeom prst="downArrow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56" y="3883"/>
                <a:ext cx="561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b="1"/>
                  <a:t>前</a:t>
                </a:r>
                <a:r>
                  <a:rPr lang="en-US" altLang="zh-CN" b="1"/>
                  <a:t>15</a:t>
                </a:r>
                <a:r>
                  <a:rPr lang="zh-CN" altLang="en-US" b="1"/>
                  <a:t>秒：框架化聊天</a:t>
                </a:r>
                <a:r>
                  <a:rPr lang="en-US" altLang="zh-CN" b="1"/>
                  <a:t> </a:t>
                </a:r>
                <a:r>
                  <a:rPr lang="en-US" altLang="zh-CN" b="1"/>
                  <a:t>Framing</a:t>
                </a:r>
                <a:endParaRPr lang="en-US" altLang="zh-CN" b="1"/>
              </a:p>
            </p:txBody>
          </p:sp>
        </p:grpSp>
      </p:grp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40640" y="1619250"/>
            <a:ext cx="6731000" cy="6083300"/>
            <a:chOff x="64" y="2550"/>
            <a:chExt cx="10600" cy="9580"/>
          </a:xfrm>
        </p:grpSpPr>
        <p:sp>
          <p:nvSpPr>
            <p:cNvPr id="57" name="矩形 56"/>
            <p:cNvSpPr/>
            <p:nvPr/>
          </p:nvSpPr>
          <p:spPr>
            <a:xfrm>
              <a:off x="64" y="2550"/>
              <a:ext cx="10600" cy="9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911" y="3755"/>
              <a:ext cx="7026" cy="5942"/>
              <a:chOff x="1975" y="4163"/>
              <a:chExt cx="7026" cy="5942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1975" y="4163"/>
                <a:ext cx="7025" cy="3206"/>
              </a:xfrm>
              <a:prstGeom prst="roundRect">
                <a:avLst/>
              </a:prstGeom>
              <a:solidFill>
                <a:schemeClr val="bg2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5" name="圆角矩形 4"/>
              <p:cNvSpPr/>
              <p:nvPr>
                <p:custDataLst>
                  <p:tags r:id="rId1"/>
                </p:custDataLst>
              </p:nvPr>
            </p:nvSpPr>
            <p:spPr>
              <a:xfrm>
                <a:off x="2312" y="4772"/>
                <a:ext cx="1398" cy="75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语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境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概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括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圆角矩形 5"/>
              <p:cNvSpPr/>
              <p:nvPr>
                <p:custDataLst>
                  <p:tags r:id="rId2"/>
                </p:custDataLst>
              </p:nvPr>
            </p:nvSpPr>
            <p:spPr>
              <a:xfrm>
                <a:off x="4477" y="4772"/>
                <a:ext cx="1398" cy="75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目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的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#1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圆角矩形 6"/>
              <p:cNvSpPr/>
              <p:nvPr>
                <p:custDataLst>
                  <p:tags r:id="rId3"/>
                </p:custDataLst>
              </p:nvPr>
            </p:nvSpPr>
            <p:spPr>
              <a:xfrm>
                <a:off x="6642" y="4772"/>
                <a:ext cx="1565" cy="75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重要信息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#1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箭头连接符 8"/>
              <p:cNvCxnSpPr>
                <a:stCxn id="5" idx="3"/>
                <a:endCxn id="6" idx="1"/>
              </p:cNvCxnSpPr>
              <p:nvPr/>
            </p:nvCxnSpPr>
            <p:spPr>
              <a:xfrm>
                <a:off x="3710" y="5149"/>
                <a:ext cx="767" cy="0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>
                <a:stCxn id="6" idx="3"/>
                <a:endCxn id="7" idx="1"/>
              </p:cNvCxnSpPr>
              <p:nvPr/>
            </p:nvCxnSpPr>
            <p:spPr>
              <a:xfrm>
                <a:off x="5875" y="5150"/>
                <a:ext cx="767" cy="0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1" name="圆角矩形 10"/>
              <p:cNvSpPr/>
              <p:nvPr/>
            </p:nvSpPr>
            <p:spPr>
              <a:xfrm>
                <a:off x="4151" y="4630"/>
                <a:ext cx="4445" cy="1081"/>
              </a:xfrm>
              <a:prstGeom prst="roundRect">
                <a:avLst/>
              </a:prstGeom>
              <a:noFill/>
              <a:ln w="28575" cmpd="sng"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12" name="圆角矩形 11"/>
              <p:cNvSpPr/>
              <p:nvPr>
                <p:custDataLst>
                  <p:tags r:id="rId4"/>
                </p:custDataLst>
              </p:nvPr>
            </p:nvSpPr>
            <p:spPr>
              <a:xfrm>
                <a:off x="4477" y="6199"/>
                <a:ext cx="1398" cy="75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目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的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#2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6642" y="6199"/>
                <a:ext cx="1554" cy="75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重要信息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#2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直接箭头连接符 14"/>
              <p:cNvCxnSpPr>
                <a:stCxn id="12" idx="3"/>
                <a:endCxn id="14" idx="1"/>
              </p:cNvCxnSpPr>
              <p:nvPr/>
            </p:nvCxnSpPr>
            <p:spPr>
              <a:xfrm>
                <a:off x="5875" y="6577"/>
                <a:ext cx="767" cy="0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8" name="圆角矩形 17"/>
              <p:cNvSpPr/>
              <p:nvPr/>
            </p:nvSpPr>
            <p:spPr>
              <a:xfrm>
                <a:off x="4151" y="6057"/>
                <a:ext cx="4445" cy="1081"/>
              </a:xfrm>
              <a:prstGeom prst="roundRect">
                <a:avLst/>
              </a:prstGeom>
              <a:noFill/>
              <a:ln w="28575" cmpd="sng"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cxnSp>
            <p:nvCxnSpPr>
              <p:cNvPr id="20" name="直接箭头连接符 19"/>
              <p:cNvCxnSpPr>
                <a:stCxn id="11" idx="2"/>
                <a:endCxn id="18" idx="0"/>
              </p:cNvCxnSpPr>
              <p:nvPr/>
            </p:nvCxnSpPr>
            <p:spPr>
              <a:xfrm>
                <a:off x="6374" y="5712"/>
                <a:ext cx="0" cy="346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3956" y="4198"/>
                <a:ext cx="3242" cy="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015" b="1"/>
                  <a:t>多话题、同一语境的框架化</a:t>
                </a:r>
                <a:r>
                  <a:rPr lang="zh-CN" altLang="en-US" sz="1015" b="1"/>
                  <a:t>聊天</a:t>
                </a:r>
                <a:endParaRPr lang="zh-CN" altLang="en-US" sz="1015" b="1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1986" y="7728"/>
                <a:ext cx="7014" cy="1033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947" y="7751"/>
                <a:ext cx="1259" cy="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015" b="1"/>
                  <a:t>话题</a:t>
                </a:r>
                <a:r>
                  <a:rPr lang="en-US" altLang="zh-CN" sz="1015" b="1"/>
                  <a:t> #1</a:t>
                </a:r>
                <a:endParaRPr lang="en-US" altLang="zh-CN" sz="1015" b="1"/>
              </a:p>
            </p:txBody>
          </p:sp>
          <p:sp>
            <p:nvSpPr>
              <p:cNvPr id="25" name="圆角矩形 24"/>
              <p:cNvSpPr/>
              <p:nvPr>
                <p:custDataLst>
                  <p:tags r:id="rId6"/>
                </p:custDataLst>
              </p:nvPr>
            </p:nvSpPr>
            <p:spPr>
              <a:xfrm>
                <a:off x="2323" y="8172"/>
                <a:ext cx="1398" cy="43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目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的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#1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圆角矩形 25"/>
              <p:cNvSpPr/>
              <p:nvPr>
                <p:custDataLst>
                  <p:tags r:id="rId7"/>
                </p:custDataLst>
              </p:nvPr>
            </p:nvSpPr>
            <p:spPr>
              <a:xfrm>
                <a:off x="4488" y="8173"/>
                <a:ext cx="1481" cy="43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重要信息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#1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圆角矩形 26"/>
              <p:cNvSpPr/>
              <p:nvPr>
                <p:custDataLst>
                  <p:tags r:id="rId8"/>
                </p:custDataLst>
              </p:nvPr>
            </p:nvSpPr>
            <p:spPr>
              <a:xfrm>
                <a:off x="6809" y="8173"/>
                <a:ext cx="1398" cy="435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具体对话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直接箭头连接符 27"/>
              <p:cNvCxnSpPr>
                <a:stCxn id="25" idx="3"/>
                <a:endCxn id="26" idx="1"/>
              </p:cNvCxnSpPr>
              <p:nvPr/>
            </p:nvCxnSpPr>
            <p:spPr>
              <a:xfrm>
                <a:off x="3721" y="8390"/>
                <a:ext cx="767" cy="1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26" idx="3"/>
                <a:endCxn id="27" idx="1"/>
              </p:cNvCxnSpPr>
              <p:nvPr/>
            </p:nvCxnSpPr>
            <p:spPr>
              <a:xfrm>
                <a:off x="5969" y="8391"/>
                <a:ext cx="840" cy="0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0" name="圆角矩形 29"/>
              <p:cNvSpPr/>
              <p:nvPr/>
            </p:nvSpPr>
            <p:spPr>
              <a:xfrm>
                <a:off x="1999" y="9073"/>
                <a:ext cx="7002" cy="1033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960" y="9096"/>
                <a:ext cx="1010" cy="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015" b="1"/>
                  <a:t>话题</a:t>
                </a:r>
                <a:r>
                  <a:rPr lang="en-US" altLang="zh-CN" sz="1015" b="1"/>
                  <a:t> #2</a:t>
                </a:r>
                <a:endParaRPr lang="en-US" altLang="zh-CN" sz="1015" b="1"/>
              </a:p>
            </p:txBody>
          </p:sp>
          <p:sp>
            <p:nvSpPr>
              <p:cNvPr id="32" name="圆角矩形 31"/>
              <p:cNvSpPr/>
              <p:nvPr>
                <p:custDataLst>
                  <p:tags r:id="rId9"/>
                </p:custDataLst>
              </p:nvPr>
            </p:nvSpPr>
            <p:spPr>
              <a:xfrm>
                <a:off x="2336" y="9518"/>
                <a:ext cx="1398" cy="43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目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的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#2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圆角矩形 32"/>
              <p:cNvSpPr/>
              <p:nvPr>
                <p:custDataLst>
                  <p:tags r:id="rId10"/>
                </p:custDataLst>
              </p:nvPr>
            </p:nvSpPr>
            <p:spPr>
              <a:xfrm>
                <a:off x="4501" y="9518"/>
                <a:ext cx="1470" cy="43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重要信息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#2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圆角矩形 33"/>
              <p:cNvSpPr/>
              <p:nvPr>
                <p:custDataLst>
                  <p:tags r:id="rId11"/>
                </p:custDataLst>
              </p:nvPr>
            </p:nvSpPr>
            <p:spPr>
              <a:xfrm>
                <a:off x="6809" y="9518"/>
                <a:ext cx="1398" cy="435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具体对话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直接箭头连接符 34"/>
              <p:cNvCxnSpPr>
                <a:stCxn id="32" idx="3"/>
                <a:endCxn id="33" idx="1"/>
              </p:cNvCxnSpPr>
              <p:nvPr/>
            </p:nvCxnSpPr>
            <p:spPr>
              <a:xfrm>
                <a:off x="3734" y="9736"/>
                <a:ext cx="767" cy="0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33" idx="3"/>
                <a:endCxn id="34" idx="1"/>
              </p:cNvCxnSpPr>
              <p:nvPr/>
            </p:nvCxnSpPr>
            <p:spPr>
              <a:xfrm>
                <a:off x="5971" y="9736"/>
                <a:ext cx="838" cy="0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21" idx="2"/>
                <a:endCxn id="23" idx="0"/>
              </p:cNvCxnSpPr>
              <p:nvPr/>
            </p:nvCxnSpPr>
            <p:spPr>
              <a:xfrm>
                <a:off x="5488" y="7369"/>
                <a:ext cx="5" cy="359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23" idx="2"/>
                <a:endCxn id="30" idx="0"/>
              </p:cNvCxnSpPr>
              <p:nvPr/>
            </p:nvCxnSpPr>
            <p:spPr>
              <a:xfrm>
                <a:off x="5493" y="8761"/>
                <a:ext cx="7" cy="312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>
            <a:off x="0" y="171450"/>
            <a:ext cx="6731000" cy="7326630"/>
            <a:chOff x="0" y="270"/>
            <a:chExt cx="10600" cy="11538"/>
          </a:xfrm>
        </p:grpSpPr>
        <p:sp>
          <p:nvSpPr>
            <p:cNvPr id="91" name="矩形 90"/>
            <p:cNvSpPr/>
            <p:nvPr/>
          </p:nvSpPr>
          <p:spPr>
            <a:xfrm>
              <a:off x="0" y="270"/>
              <a:ext cx="10600" cy="11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347" y="1660"/>
              <a:ext cx="10252" cy="9502"/>
              <a:chOff x="347" y="1660"/>
              <a:chExt cx="10252" cy="9502"/>
            </a:xfrm>
          </p:grpSpPr>
          <p:sp>
            <p:nvSpPr>
              <p:cNvPr id="4" name="圆角矩形 3"/>
              <p:cNvSpPr/>
              <p:nvPr>
                <p:custDataLst>
                  <p:tags r:id="rId1"/>
                </p:custDataLst>
              </p:nvPr>
            </p:nvSpPr>
            <p:spPr>
              <a:xfrm>
                <a:off x="347" y="2520"/>
                <a:ext cx="1398" cy="755"/>
              </a:xfrm>
              <a:prstGeom prst="roundRect">
                <a:avLst/>
              </a:prstGeom>
              <a:solidFill>
                <a:srgbClr val="66BF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概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述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圆角矩形 4"/>
              <p:cNvSpPr/>
              <p:nvPr>
                <p:custDataLst>
                  <p:tags r:id="rId2"/>
                </p:custDataLst>
              </p:nvPr>
            </p:nvSpPr>
            <p:spPr>
              <a:xfrm>
                <a:off x="2403" y="2520"/>
                <a:ext cx="1398" cy="75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目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标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圆角矩形 5"/>
              <p:cNvSpPr/>
              <p:nvPr>
                <p:custDataLst>
                  <p:tags r:id="rId3"/>
                </p:custDataLst>
              </p:nvPr>
            </p:nvSpPr>
            <p:spPr>
              <a:xfrm>
                <a:off x="4568" y="2520"/>
                <a:ext cx="1398" cy="75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阻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碍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圆角矩形 6"/>
              <p:cNvSpPr/>
              <p:nvPr>
                <p:custDataLst>
                  <p:tags r:id="rId4"/>
                </p:custDataLst>
              </p:nvPr>
            </p:nvSpPr>
            <p:spPr>
              <a:xfrm>
                <a:off x="6733" y="2520"/>
                <a:ext cx="1398" cy="755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解决方法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文本框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765" y="2448"/>
                <a:ext cx="439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375" b="1"/>
                  <a:t>=</a:t>
                </a:r>
                <a:endParaRPr lang="en-US" altLang="zh-CN" sz="3375" b="1"/>
              </a:p>
            </p:txBody>
          </p:sp>
          <p:sp>
            <p:nvSpPr>
              <p:cNvPr id="3" name="文本框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927" y="2448"/>
                <a:ext cx="439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375" b="1"/>
                  <a:t>+</a:t>
                </a:r>
                <a:endParaRPr lang="en-US" altLang="zh-CN" sz="3375" b="1"/>
              </a:p>
            </p:txBody>
          </p:sp>
          <p:sp>
            <p:nvSpPr>
              <p:cNvPr id="13" name="文本框 1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057" y="2376"/>
                <a:ext cx="439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375" b="1"/>
                  <a:t>+</a:t>
                </a:r>
                <a:endParaRPr lang="en-US" altLang="zh-CN" sz="3375" b="1"/>
              </a:p>
            </p:txBody>
          </p:sp>
          <p:sp>
            <p:nvSpPr>
              <p:cNvPr id="16" name="文本框 1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8295" y="2448"/>
                <a:ext cx="439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375" b="1"/>
                  <a:t>=</a:t>
                </a:r>
                <a:endParaRPr lang="en-US" altLang="zh-CN" sz="3375" b="1"/>
              </a:p>
            </p:txBody>
          </p:sp>
          <p:pic>
            <p:nvPicPr>
              <p:cNvPr id="8" name="图片 7" descr="图片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31" y="2112"/>
                <a:ext cx="1569" cy="1569"/>
              </a:xfrm>
              <a:prstGeom prst="rect">
                <a:avLst/>
              </a:prstGeom>
            </p:spPr>
          </p:pic>
          <p:pic>
            <p:nvPicPr>
              <p:cNvPr id="81" name="图片 80" descr="图片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" y="8444"/>
                <a:ext cx="4599" cy="2718"/>
              </a:xfrm>
              <a:prstGeom prst="rect">
                <a:avLst/>
              </a:prstGeom>
            </p:spPr>
          </p:pic>
          <p:pic>
            <p:nvPicPr>
              <p:cNvPr id="83" name="图片 82" descr="图片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7" y="4066"/>
                <a:ext cx="3769" cy="2335"/>
              </a:xfrm>
              <a:prstGeom prst="rect">
                <a:avLst/>
              </a:prstGeom>
            </p:spPr>
          </p:pic>
          <p:pic>
            <p:nvPicPr>
              <p:cNvPr id="82" name="图片 81" descr="图片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8" y="5956"/>
                <a:ext cx="4210" cy="2488"/>
              </a:xfrm>
              <a:prstGeom prst="rect">
                <a:avLst/>
              </a:prstGeom>
            </p:spPr>
          </p:pic>
          <p:sp>
            <p:nvSpPr>
              <p:cNvPr id="84" name="文本框 83"/>
              <p:cNvSpPr txBox="1"/>
              <p:nvPr/>
            </p:nvSpPr>
            <p:spPr>
              <a:xfrm>
                <a:off x="4946" y="4320"/>
                <a:ext cx="3348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200" b="1"/>
                  <a:t>目标：</a:t>
                </a:r>
                <a:r>
                  <a:rPr lang="zh-CN" altLang="en-US" sz="1200"/>
                  <a:t>你尝试要获得的东西</a:t>
                </a:r>
                <a:endParaRPr lang="zh-CN" altLang="en-US" sz="1200"/>
              </a:p>
              <a:p>
                <a:pPr>
                  <a:lnSpc>
                    <a:spcPct val="150000"/>
                  </a:lnSpc>
                </a:pPr>
                <a:r>
                  <a:rPr lang="zh-CN" altLang="en-US" sz="1200"/>
                  <a:t>举例：坡上的旗子</a:t>
                </a:r>
                <a:endParaRPr lang="zh-CN" altLang="en-US" sz="1200"/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5041" y="6692"/>
                <a:ext cx="417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200" b="1"/>
                  <a:t>阻碍：</a:t>
                </a:r>
                <a:r>
                  <a:rPr lang="zh-CN" altLang="en-US" sz="1200"/>
                  <a:t>使你难以到达</a:t>
                </a:r>
                <a:r>
                  <a:rPr lang="zh-CN" altLang="en-US" sz="1200" b="1"/>
                  <a:t>目标</a:t>
                </a:r>
                <a:r>
                  <a:rPr lang="zh-CN" altLang="en-US" sz="1200"/>
                  <a:t>的</a:t>
                </a:r>
                <a:r>
                  <a:rPr lang="zh-CN" altLang="en-US" sz="1200"/>
                  <a:t>东西</a:t>
                </a:r>
                <a:endParaRPr lang="zh-CN" altLang="en-US" sz="1200"/>
              </a:p>
              <a:p>
                <a:pPr>
                  <a:lnSpc>
                    <a:spcPct val="150000"/>
                  </a:lnSpc>
                </a:pPr>
                <a:r>
                  <a:rPr lang="zh-CN" altLang="en-US" sz="1200"/>
                  <a:t>举例：路上的障碍和</a:t>
                </a:r>
                <a:r>
                  <a:rPr lang="zh-CN" altLang="en-US" sz="1200"/>
                  <a:t>坑</a:t>
                </a:r>
                <a:endParaRPr lang="zh-CN" altLang="en-US" sz="1200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041" y="9554"/>
                <a:ext cx="5307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200" b="1"/>
                  <a:t>解决方法：</a:t>
                </a:r>
                <a:r>
                  <a:rPr lang="zh-CN" altLang="en-US" sz="1200"/>
                  <a:t>帮助你解决</a:t>
                </a:r>
                <a:r>
                  <a:rPr lang="zh-CN" altLang="en-US" sz="1200" b="1"/>
                  <a:t>阻碍</a:t>
                </a:r>
                <a:r>
                  <a:rPr lang="zh-CN" altLang="en-US" sz="1200"/>
                  <a:t>、到达</a:t>
                </a:r>
                <a:r>
                  <a:rPr lang="zh-CN" altLang="en-US" sz="1200" b="1"/>
                  <a:t>目标</a:t>
                </a:r>
                <a:r>
                  <a:rPr lang="zh-CN" altLang="en-US" sz="1200"/>
                  <a:t>的</a:t>
                </a:r>
                <a:r>
                  <a:rPr lang="zh-CN" altLang="en-US" sz="1200"/>
                  <a:t>东西</a:t>
                </a:r>
                <a:endParaRPr lang="zh-CN" altLang="en-US" sz="1200"/>
              </a:p>
              <a:p>
                <a:pPr>
                  <a:lnSpc>
                    <a:spcPct val="150000"/>
                  </a:lnSpc>
                </a:pPr>
                <a:r>
                  <a:rPr lang="zh-CN" altLang="en-US" sz="1200"/>
                  <a:t>举例：建一个横跨坑的</a:t>
                </a:r>
                <a:r>
                  <a:rPr lang="zh-CN" altLang="en-US" sz="1200"/>
                  <a:t>桥</a:t>
                </a:r>
                <a:endParaRPr lang="zh-CN" altLang="en-US" sz="1200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347" y="1660"/>
                <a:ext cx="381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b="1"/>
                  <a:t>后</a:t>
                </a:r>
                <a:r>
                  <a:rPr lang="en-US" altLang="zh-CN" b="1"/>
                  <a:t>45</a:t>
                </a:r>
                <a:r>
                  <a:rPr lang="zh-CN" altLang="en-US" b="1"/>
                  <a:t>秒：结构化</a:t>
                </a:r>
                <a:r>
                  <a:rPr lang="zh-CN" altLang="en-US" b="1"/>
                  <a:t>概述</a:t>
                </a:r>
                <a:endParaRPr lang="zh-CN" altLang="en-US" b="1"/>
              </a:p>
            </p:txBody>
          </p:sp>
        </p:grpSp>
      </p:grpSp>
    </p:spTree>
    <p:custDataLst>
      <p:tags r:id="rId1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5" name="组合 84"/>
          <p:cNvGrpSpPr/>
          <p:nvPr/>
        </p:nvGrpSpPr>
        <p:grpSpPr>
          <a:xfrm>
            <a:off x="0" y="1383665"/>
            <a:ext cx="6223000" cy="6083300"/>
            <a:chOff x="0" y="2179"/>
            <a:chExt cx="9800" cy="9580"/>
          </a:xfrm>
        </p:grpSpPr>
        <p:sp>
          <p:nvSpPr>
            <p:cNvPr id="84" name="矩形 83"/>
            <p:cNvSpPr/>
            <p:nvPr/>
          </p:nvSpPr>
          <p:spPr>
            <a:xfrm>
              <a:off x="0" y="2179"/>
              <a:ext cx="9800" cy="9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975" y="4163"/>
              <a:ext cx="6741" cy="1706"/>
            </a:xfrm>
            <a:prstGeom prst="roundRect">
              <a:avLst/>
            </a:prstGeom>
            <a:solidFill>
              <a:schemeClr val="bg2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8" name="圆角矩形 7"/>
            <p:cNvSpPr/>
            <p:nvPr>
              <p:custDataLst>
                <p:tags r:id="rId1"/>
              </p:custDataLst>
            </p:nvPr>
          </p:nvSpPr>
          <p:spPr>
            <a:xfrm>
              <a:off x="2312" y="4772"/>
              <a:ext cx="1398" cy="755"/>
            </a:xfrm>
            <a:prstGeom prst="roundRect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15" b="1">
                  <a:solidFill>
                    <a:schemeClr val="tx1"/>
                  </a:solidFill>
                </a:rPr>
                <a:t>语</a:t>
              </a:r>
              <a:r>
                <a:rPr lang="en-US" altLang="zh-CN" sz="1015" b="1">
                  <a:solidFill>
                    <a:schemeClr val="tx1"/>
                  </a:solidFill>
                </a:rPr>
                <a:t> </a:t>
              </a:r>
              <a:r>
                <a:rPr lang="zh-CN" altLang="en-US" sz="1015" b="1">
                  <a:solidFill>
                    <a:schemeClr val="tx1"/>
                  </a:solidFill>
                </a:rPr>
                <a:t>境</a:t>
              </a:r>
              <a:r>
                <a:rPr lang="en-US" altLang="zh-CN" sz="1015" b="1">
                  <a:solidFill>
                    <a:schemeClr val="tx1"/>
                  </a:solidFill>
                </a:rPr>
                <a:t> </a:t>
              </a:r>
              <a:r>
                <a:rPr lang="zh-CN" altLang="en-US" sz="1015" b="1">
                  <a:solidFill>
                    <a:schemeClr val="tx1"/>
                  </a:solidFill>
                </a:rPr>
                <a:t>概</a:t>
              </a:r>
              <a:r>
                <a:rPr lang="en-US" altLang="zh-CN" sz="1015" b="1">
                  <a:solidFill>
                    <a:schemeClr val="tx1"/>
                  </a:solidFill>
                </a:rPr>
                <a:t> </a:t>
              </a:r>
              <a:r>
                <a:rPr lang="zh-CN" altLang="en-US" sz="1015" b="1">
                  <a:solidFill>
                    <a:schemeClr val="tx1"/>
                  </a:solidFill>
                </a:rPr>
                <a:t>括</a:t>
              </a:r>
              <a:endParaRPr lang="zh-CN" altLang="en-US" sz="1015" b="1">
                <a:solidFill>
                  <a:schemeClr val="tx1"/>
                </a:solidFill>
              </a:endParaRPr>
            </a:p>
          </p:txBody>
        </p:sp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4573" y="4772"/>
              <a:ext cx="1398" cy="755"/>
            </a:xfrm>
            <a:prstGeom prst="roundRect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15" b="1">
                  <a:solidFill>
                    <a:schemeClr val="tx1"/>
                  </a:solidFill>
                </a:rPr>
                <a:t>多个目的</a:t>
              </a:r>
              <a:r>
                <a:rPr lang="en-US" altLang="zh-CN" sz="1015" b="1">
                  <a:solidFill>
                    <a:schemeClr val="tx1"/>
                  </a:solidFill>
                </a:rPr>
                <a:t> </a:t>
              </a:r>
              <a:endParaRPr lang="en-US" altLang="zh-CN" sz="1015" b="1">
                <a:solidFill>
                  <a:schemeClr val="tx1"/>
                </a:solidFill>
              </a:endParaRPr>
            </a:p>
          </p:txBody>
        </p:sp>
        <p:sp>
          <p:nvSpPr>
            <p:cNvPr id="16" name="圆角矩形 15"/>
            <p:cNvSpPr/>
            <p:nvPr>
              <p:custDataLst>
                <p:tags r:id="rId3"/>
              </p:custDataLst>
            </p:nvPr>
          </p:nvSpPr>
          <p:spPr>
            <a:xfrm>
              <a:off x="6642" y="4772"/>
              <a:ext cx="1655" cy="755"/>
            </a:xfrm>
            <a:prstGeom prst="roundRect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15" b="1">
                  <a:solidFill>
                    <a:schemeClr val="tx1"/>
                  </a:solidFill>
                </a:rPr>
                <a:t>多个重要信息</a:t>
              </a:r>
              <a:endParaRPr lang="en-US" altLang="zh-CN" sz="1015" b="1">
                <a:solidFill>
                  <a:schemeClr val="tx1"/>
                </a:solidFill>
              </a:endParaRPr>
            </a:p>
          </p:txBody>
        </p:sp>
        <p:cxnSp>
          <p:nvCxnSpPr>
            <p:cNvPr id="17" name="直接箭头连接符 16"/>
            <p:cNvCxnSpPr>
              <a:stCxn id="8" idx="3"/>
              <a:endCxn id="13" idx="1"/>
            </p:cNvCxnSpPr>
            <p:nvPr/>
          </p:nvCxnSpPr>
          <p:spPr>
            <a:xfrm>
              <a:off x="3710" y="5150"/>
              <a:ext cx="863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3" idx="3"/>
              <a:endCxn id="16" idx="1"/>
            </p:cNvCxnSpPr>
            <p:nvPr/>
          </p:nvCxnSpPr>
          <p:spPr>
            <a:xfrm>
              <a:off x="5971" y="5150"/>
              <a:ext cx="671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3710" y="4196"/>
              <a:ext cx="3531" cy="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15" b="1"/>
                <a:t>多个阻碍的复杂话题的</a:t>
              </a:r>
              <a:r>
                <a:rPr lang="zh-CN" altLang="en-US" sz="1015" b="1">
                  <a:sym typeface="+mn-ea"/>
                </a:rPr>
                <a:t>框架化</a:t>
              </a:r>
              <a:r>
                <a:rPr lang="zh-CN" altLang="en-US" sz="1015" b="1">
                  <a:sym typeface="+mn-ea"/>
                </a:rPr>
                <a:t>聊天</a:t>
              </a:r>
              <a:endParaRPr lang="zh-CN" altLang="en-US" sz="1015" b="1">
                <a:sym typeface="+mn-ea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404" y="6296"/>
              <a:ext cx="5881" cy="2513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486" y="6319"/>
              <a:ext cx="1469" cy="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15" b="1"/>
                <a:t>复杂话题</a:t>
              </a:r>
              <a:r>
                <a:rPr lang="en-US" altLang="zh-CN" sz="1015" b="1"/>
                <a:t> #1</a:t>
              </a:r>
              <a:endParaRPr lang="en-US" altLang="zh-CN" sz="1015" b="1"/>
            </a:p>
          </p:txBody>
        </p:sp>
        <p:sp>
          <p:nvSpPr>
            <p:cNvPr id="48" name="圆角矩形 47"/>
            <p:cNvSpPr/>
            <p:nvPr>
              <p:custDataLst>
                <p:tags r:id="rId4"/>
              </p:custDataLst>
            </p:nvPr>
          </p:nvSpPr>
          <p:spPr>
            <a:xfrm>
              <a:off x="2685" y="6741"/>
              <a:ext cx="1398" cy="435"/>
            </a:xfrm>
            <a:prstGeom prst="roundRect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15" b="1">
                  <a:solidFill>
                    <a:schemeClr val="tx1"/>
                  </a:solidFill>
                </a:rPr>
                <a:t>语境</a:t>
              </a:r>
              <a:endParaRPr lang="zh-CN" altLang="en-US" sz="1015" b="1">
                <a:solidFill>
                  <a:schemeClr val="tx1"/>
                </a:solidFill>
              </a:endParaRPr>
            </a:p>
          </p:txBody>
        </p:sp>
        <p:sp>
          <p:nvSpPr>
            <p:cNvPr id="49" name="圆角矩形 48"/>
            <p:cNvSpPr/>
            <p:nvPr>
              <p:custDataLst>
                <p:tags r:id="rId5"/>
              </p:custDataLst>
            </p:nvPr>
          </p:nvSpPr>
          <p:spPr>
            <a:xfrm>
              <a:off x="4580" y="6732"/>
              <a:ext cx="1481" cy="435"/>
            </a:xfrm>
            <a:prstGeom prst="roundRect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15" b="1">
                  <a:solidFill>
                    <a:schemeClr val="tx1"/>
                  </a:solidFill>
                </a:rPr>
                <a:t>目的</a:t>
              </a:r>
              <a:endParaRPr lang="zh-CN" altLang="en-US" sz="1015" b="1">
                <a:solidFill>
                  <a:schemeClr val="tx1"/>
                </a:solidFill>
              </a:endParaRPr>
            </a:p>
          </p:txBody>
        </p:sp>
        <p:cxnSp>
          <p:nvCxnSpPr>
            <p:cNvPr id="51" name="直接箭头连接符 50"/>
            <p:cNvCxnSpPr>
              <a:stCxn id="48" idx="3"/>
              <a:endCxn id="49" idx="1"/>
            </p:cNvCxnSpPr>
            <p:nvPr/>
          </p:nvCxnSpPr>
          <p:spPr>
            <a:xfrm flipV="1">
              <a:off x="4083" y="6950"/>
              <a:ext cx="497" cy="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49" idx="3"/>
              <a:endCxn id="62" idx="1"/>
            </p:cNvCxnSpPr>
            <p:nvPr/>
          </p:nvCxnSpPr>
          <p:spPr>
            <a:xfrm>
              <a:off x="6061" y="6950"/>
              <a:ext cx="497" cy="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7" name="圆角矩形 56"/>
            <p:cNvSpPr/>
            <p:nvPr>
              <p:custDataLst>
                <p:tags r:id="rId6"/>
              </p:custDataLst>
            </p:nvPr>
          </p:nvSpPr>
          <p:spPr>
            <a:xfrm>
              <a:off x="2685" y="8130"/>
              <a:ext cx="5352" cy="43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15" b="1">
                  <a:solidFill>
                    <a:schemeClr val="tx1"/>
                  </a:solidFill>
                </a:rPr>
                <a:t>具体对话</a:t>
              </a:r>
              <a:endParaRPr lang="zh-CN" altLang="en-US" sz="1015" b="1">
                <a:solidFill>
                  <a:schemeClr val="tx1"/>
                </a:solidFill>
              </a:endParaRPr>
            </a:p>
          </p:txBody>
        </p:sp>
        <p:cxnSp>
          <p:nvCxnSpPr>
            <p:cNvPr id="60" name="直接箭头连接符 59"/>
            <p:cNvCxnSpPr>
              <a:stCxn id="4" idx="2"/>
              <a:endCxn id="46" idx="0"/>
            </p:cNvCxnSpPr>
            <p:nvPr/>
          </p:nvCxnSpPr>
          <p:spPr>
            <a:xfrm flipH="1">
              <a:off x="5345" y="5869"/>
              <a:ext cx="1" cy="42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2" name="圆角矩形 61"/>
            <p:cNvSpPr/>
            <p:nvPr>
              <p:custDataLst>
                <p:tags r:id="rId7"/>
              </p:custDataLst>
            </p:nvPr>
          </p:nvSpPr>
          <p:spPr>
            <a:xfrm>
              <a:off x="6558" y="6740"/>
              <a:ext cx="1481" cy="435"/>
            </a:xfrm>
            <a:prstGeom prst="roundRect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15" b="1">
                  <a:solidFill>
                    <a:schemeClr val="tx1"/>
                  </a:solidFill>
                </a:rPr>
                <a:t>重要信息</a:t>
              </a:r>
              <a:endParaRPr lang="zh-CN" altLang="en-US" sz="1015" b="1">
                <a:solidFill>
                  <a:schemeClr val="tx1"/>
                </a:solidFill>
              </a:endParaRPr>
            </a:p>
          </p:txBody>
        </p:sp>
        <p:sp>
          <p:nvSpPr>
            <p:cNvPr id="63" name="五边形 62"/>
            <p:cNvSpPr/>
            <p:nvPr/>
          </p:nvSpPr>
          <p:spPr>
            <a:xfrm>
              <a:off x="2685" y="7446"/>
              <a:ext cx="2023" cy="495"/>
            </a:xfrm>
            <a:prstGeom prst="homePlate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20" b="1">
                  <a:solidFill>
                    <a:schemeClr val="tx1"/>
                  </a:solidFill>
                </a:rPr>
                <a:t>目标</a:t>
              </a:r>
              <a:endParaRPr lang="zh-CN" altLang="en-US" sz="1020" b="1"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210" y="7444"/>
              <a:ext cx="1828" cy="500"/>
            </a:xfrm>
            <a:prstGeom prst="rect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20" b="1">
                  <a:solidFill>
                    <a:schemeClr val="tx1"/>
                  </a:solidFill>
                </a:rPr>
                <a:t>解决方法</a:t>
              </a:r>
              <a:endParaRPr lang="zh-CN" altLang="en-US" sz="1020" b="1">
                <a:solidFill>
                  <a:schemeClr val="tx1"/>
                </a:solidFill>
              </a:endParaRPr>
            </a:p>
          </p:txBody>
        </p:sp>
        <p:sp>
          <p:nvSpPr>
            <p:cNvPr id="64" name="燕尾形 63"/>
            <p:cNvSpPr/>
            <p:nvPr/>
          </p:nvSpPr>
          <p:spPr>
            <a:xfrm>
              <a:off x="4462" y="7449"/>
              <a:ext cx="1993" cy="495"/>
            </a:xfrm>
            <a:prstGeom prst="chevron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20" b="1">
                  <a:solidFill>
                    <a:schemeClr val="tx1"/>
                  </a:solidFill>
                </a:rPr>
                <a:t>阻碍</a:t>
              </a:r>
              <a:endParaRPr lang="zh-CN" altLang="en-US" sz="1020" b="1">
                <a:solidFill>
                  <a:schemeClr val="tx1"/>
                </a:solidFill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04" y="9246"/>
              <a:ext cx="5881" cy="2513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486" y="9269"/>
              <a:ext cx="1469" cy="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15" b="1"/>
                <a:t>复杂话题</a:t>
              </a:r>
              <a:r>
                <a:rPr lang="en-US" altLang="zh-CN" sz="1015" b="1"/>
                <a:t> #2</a:t>
              </a:r>
              <a:endParaRPr lang="en-US" altLang="zh-CN" sz="1015" b="1"/>
            </a:p>
          </p:txBody>
        </p:sp>
        <p:sp>
          <p:nvSpPr>
            <p:cNvPr id="69" name="圆角矩形 68"/>
            <p:cNvSpPr/>
            <p:nvPr>
              <p:custDataLst>
                <p:tags r:id="rId8"/>
              </p:custDataLst>
            </p:nvPr>
          </p:nvSpPr>
          <p:spPr>
            <a:xfrm>
              <a:off x="2685" y="9691"/>
              <a:ext cx="1398" cy="435"/>
            </a:xfrm>
            <a:prstGeom prst="roundRect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15" b="1">
                  <a:solidFill>
                    <a:schemeClr val="tx1"/>
                  </a:solidFill>
                </a:rPr>
                <a:t>语境</a:t>
              </a:r>
              <a:endParaRPr lang="zh-CN" altLang="en-US" sz="1015" b="1">
                <a:solidFill>
                  <a:schemeClr val="tx1"/>
                </a:solidFill>
              </a:endParaRPr>
            </a:p>
          </p:txBody>
        </p:sp>
        <p:sp>
          <p:nvSpPr>
            <p:cNvPr id="70" name="圆角矩形 69"/>
            <p:cNvSpPr/>
            <p:nvPr>
              <p:custDataLst>
                <p:tags r:id="rId9"/>
              </p:custDataLst>
            </p:nvPr>
          </p:nvSpPr>
          <p:spPr>
            <a:xfrm>
              <a:off x="4580" y="9682"/>
              <a:ext cx="1481" cy="435"/>
            </a:xfrm>
            <a:prstGeom prst="roundRect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15" b="1">
                  <a:solidFill>
                    <a:schemeClr val="tx1"/>
                  </a:solidFill>
                </a:rPr>
                <a:t>目的</a:t>
              </a:r>
              <a:endParaRPr lang="zh-CN" altLang="en-US" sz="1015" b="1">
                <a:solidFill>
                  <a:schemeClr val="tx1"/>
                </a:solidFill>
              </a:endParaRPr>
            </a:p>
          </p:txBody>
        </p:sp>
        <p:cxnSp>
          <p:nvCxnSpPr>
            <p:cNvPr id="71" name="直接箭头连接符 70"/>
            <p:cNvCxnSpPr>
              <a:stCxn id="69" idx="3"/>
              <a:endCxn id="70" idx="1"/>
            </p:cNvCxnSpPr>
            <p:nvPr/>
          </p:nvCxnSpPr>
          <p:spPr>
            <a:xfrm flipV="1">
              <a:off x="4083" y="9900"/>
              <a:ext cx="497" cy="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70" idx="3"/>
              <a:endCxn id="74" idx="1"/>
            </p:cNvCxnSpPr>
            <p:nvPr/>
          </p:nvCxnSpPr>
          <p:spPr>
            <a:xfrm>
              <a:off x="6061" y="9900"/>
              <a:ext cx="497" cy="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3" name="圆角矩形 72"/>
            <p:cNvSpPr/>
            <p:nvPr>
              <p:custDataLst>
                <p:tags r:id="rId10"/>
              </p:custDataLst>
            </p:nvPr>
          </p:nvSpPr>
          <p:spPr>
            <a:xfrm>
              <a:off x="2685" y="11080"/>
              <a:ext cx="5352" cy="43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15" b="1">
                  <a:solidFill>
                    <a:schemeClr val="tx1"/>
                  </a:solidFill>
                </a:rPr>
                <a:t>具体对话</a:t>
              </a:r>
              <a:endParaRPr lang="zh-CN" altLang="en-US" sz="1015" b="1">
                <a:solidFill>
                  <a:schemeClr val="tx1"/>
                </a:solidFill>
              </a:endParaRPr>
            </a:p>
          </p:txBody>
        </p:sp>
        <p:sp>
          <p:nvSpPr>
            <p:cNvPr id="74" name="圆角矩形 73"/>
            <p:cNvSpPr/>
            <p:nvPr>
              <p:custDataLst>
                <p:tags r:id="rId11"/>
              </p:custDataLst>
            </p:nvPr>
          </p:nvSpPr>
          <p:spPr>
            <a:xfrm>
              <a:off x="6558" y="9690"/>
              <a:ext cx="1481" cy="435"/>
            </a:xfrm>
            <a:prstGeom prst="roundRect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15" b="1">
                  <a:solidFill>
                    <a:schemeClr val="tx1"/>
                  </a:solidFill>
                </a:rPr>
                <a:t>重要信息</a:t>
              </a:r>
              <a:endParaRPr lang="zh-CN" altLang="en-US" sz="1015" b="1">
                <a:solidFill>
                  <a:schemeClr val="tx1"/>
                </a:solidFill>
              </a:endParaRPr>
            </a:p>
          </p:txBody>
        </p:sp>
        <p:sp>
          <p:nvSpPr>
            <p:cNvPr id="75" name="五边形 74"/>
            <p:cNvSpPr/>
            <p:nvPr/>
          </p:nvSpPr>
          <p:spPr>
            <a:xfrm>
              <a:off x="2685" y="10396"/>
              <a:ext cx="2023" cy="495"/>
            </a:xfrm>
            <a:prstGeom prst="homePlate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20" b="1">
                  <a:solidFill>
                    <a:schemeClr val="tx1"/>
                  </a:solidFill>
                </a:rPr>
                <a:t>目标</a:t>
              </a:r>
              <a:endParaRPr lang="zh-CN" altLang="en-US" sz="1020" b="1">
                <a:solidFill>
                  <a:schemeClr val="tx1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6210" y="10394"/>
              <a:ext cx="1828" cy="500"/>
            </a:xfrm>
            <a:prstGeom prst="rect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20" b="1">
                  <a:solidFill>
                    <a:schemeClr val="tx1"/>
                  </a:solidFill>
                </a:rPr>
                <a:t>解决方法</a:t>
              </a:r>
              <a:endParaRPr lang="zh-CN" altLang="en-US" sz="1020" b="1">
                <a:solidFill>
                  <a:schemeClr val="tx1"/>
                </a:solidFill>
              </a:endParaRPr>
            </a:p>
          </p:txBody>
        </p:sp>
        <p:sp>
          <p:nvSpPr>
            <p:cNvPr id="77" name="燕尾形 76"/>
            <p:cNvSpPr/>
            <p:nvPr/>
          </p:nvSpPr>
          <p:spPr>
            <a:xfrm>
              <a:off x="4462" y="10399"/>
              <a:ext cx="1993" cy="495"/>
            </a:xfrm>
            <a:prstGeom prst="chevron">
              <a:avLst/>
            </a:prstGeom>
            <a:solidFill>
              <a:srgbClr val="B2D9FF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20" b="1">
                  <a:solidFill>
                    <a:schemeClr val="tx1"/>
                  </a:solidFill>
                </a:rPr>
                <a:t>阻碍</a:t>
              </a:r>
              <a:endParaRPr lang="zh-CN" altLang="en-US" sz="1020" b="1">
                <a:solidFill>
                  <a:schemeClr val="tx1"/>
                </a:solidFill>
              </a:endParaRPr>
            </a:p>
          </p:txBody>
        </p:sp>
        <p:cxnSp>
          <p:nvCxnSpPr>
            <p:cNvPr id="78" name="直接箭头连接符 77"/>
            <p:cNvCxnSpPr>
              <a:stCxn id="46" idx="2"/>
              <a:endCxn id="67" idx="0"/>
            </p:cNvCxnSpPr>
            <p:nvPr/>
          </p:nvCxnSpPr>
          <p:spPr>
            <a:xfrm>
              <a:off x="5345" y="8809"/>
              <a:ext cx="0" cy="43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 rot="16200000">
              <a:off x="577" y="4716"/>
              <a:ext cx="17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Framing</a:t>
              </a:r>
              <a:endParaRPr lang="en-US" altLang="zh-CN" b="1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959" y="6774"/>
              <a:ext cx="172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/>
                <a:t>框架化</a:t>
              </a:r>
              <a:endParaRPr lang="zh-CN" altLang="en-US" sz="1400" b="1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768" y="7444"/>
              <a:ext cx="172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/>
                <a:t>结构化</a:t>
              </a:r>
              <a:r>
                <a:rPr lang="zh-CN" altLang="en-US" sz="1400" b="1"/>
                <a:t>概述</a:t>
              </a:r>
              <a:endParaRPr lang="zh-CN" altLang="en-US" sz="1400" b="1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59" y="9659"/>
              <a:ext cx="172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/>
                <a:t>框架化</a:t>
              </a:r>
              <a:endParaRPr lang="zh-CN" altLang="en-US" sz="1400" b="1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768" y="10329"/>
              <a:ext cx="172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/>
                <a:t>结构化</a:t>
              </a:r>
              <a:r>
                <a:rPr lang="zh-CN" altLang="en-US" sz="1400" b="1"/>
                <a:t>概述</a:t>
              </a:r>
              <a:endParaRPr lang="zh-CN" altLang="en-US" sz="1400" b="1"/>
            </a:p>
          </p:txBody>
        </p:sp>
      </p:grpSp>
    </p:spTree>
    <p:custDataLst>
      <p:tags r:id="rId1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" name="组合 25"/>
          <p:cNvGrpSpPr/>
          <p:nvPr/>
        </p:nvGrpSpPr>
        <p:grpSpPr>
          <a:xfrm>
            <a:off x="0" y="114300"/>
            <a:ext cx="7185025" cy="7620000"/>
            <a:chOff x="0" y="180"/>
            <a:chExt cx="11315" cy="12000"/>
          </a:xfrm>
        </p:grpSpPr>
        <p:sp>
          <p:nvSpPr>
            <p:cNvPr id="25" name="矩形 24"/>
            <p:cNvSpPr/>
            <p:nvPr/>
          </p:nvSpPr>
          <p:spPr>
            <a:xfrm>
              <a:off x="0" y="180"/>
              <a:ext cx="10600" cy="1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21" y="1030"/>
              <a:ext cx="10894" cy="9734"/>
              <a:chOff x="421" y="1030"/>
              <a:chExt cx="10894" cy="9734"/>
            </a:xfrm>
          </p:grpSpPr>
          <p:sp>
            <p:nvSpPr>
              <p:cNvPr id="2" name="圆角矩形 1"/>
              <p:cNvSpPr/>
              <p:nvPr>
                <p:custDataLst>
                  <p:tags r:id="rId1"/>
                </p:custDataLst>
              </p:nvPr>
            </p:nvSpPr>
            <p:spPr>
              <a:xfrm>
                <a:off x="652" y="2818"/>
                <a:ext cx="1489" cy="907"/>
              </a:xfrm>
              <a:prstGeom prst="roundRect">
                <a:avLst/>
              </a:prstGeom>
              <a:solidFill>
                <a:srgbClr val="66BF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第一分钟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圆角矩形 4"/>
              <p:cNvSpPr/>
              <p:nvPr>
                <p:custDataLst>
                  <p:tags r:id="rId2"/>
                </p:custDataLst>
              </p:nvPr>
            </p:nvSpPr>
            <p:spPr>
              <a:xfrm>
                <a:off x="2814" y="2826"/>
                <a:ext cx="1489" cy="899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框架化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聊天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015" b="1">
                    <a:solidFill>
                      <a:schemeClr val="tx1"/>
                    </a:solidFill>
                  </a:rPr>
                  <a:t>Framig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圆角矩形 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44" y="2826"/>
                <a:ext cx="1473" cy="836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结构化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概述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015" b="1">
                    <a:solidFill>
                      <a:schemeClr val="tx1"/>
                    </a:solidFill>
                  </a:rPr>
                  <a:t>Structured 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Summary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文本框 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41" y="2835"/>
                <a:ext cx="439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375" b="1"/>
                  <a:t>=</a:t>
                </a:r>
                <a:endParaRPr lang="en-US" altLang="zh-CN" sz="3375" b="1"/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303" y="2835"/>
                <a:ext cx="439" cy="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375" b="1"/>
                  <a:t>+</a:t>
                </a:r>
                <a:endParaRPr lang="en-US" altLang="zh-CN" sz="3375" b="1"/>
              </a:p>
            </p:txBody>
          </p:sp>
          <p:sp>
            <p:nvSpPr>
              <p:cNvPr id="10" name="圆角矩形 9"/>
              <p:cNvSpPr/>
              <p:nvPr>
                <p:custDataLst>
                  <p:tags r:id="rId6"/>
                </p:custDataLst>
              </p:nvPr>
            </p:nvSpPr>
            <p:spPr>
              <a:xfrm>
                <a:off x="421" y="2502"/>
                <a:ext cx="6370" cy="1440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下箭头 10"/>
              <p:cNvSpPr/>
              <p:nvPr/>
            </p:nvSpPr>
            <p:spPr>
              <a:xfrm>
                <a:off x="2574" y="1780"/>
                <a:ext cx="240" cy="1275"/>
              </a:xfrm>
              <a:prstGeom prst="downArrow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1727" y="1030"/>
                <a:ext cx="2115" cy="750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时间可行性</a:t>
                </a:r>
                <a:r>
                  <a:rPr lang="zh-CN" altLang="en-US" sz="1015" b="1">
                    <a:solidFill>
                      <a:schemeClr val="tx1"/>
                    </a:solidFill>
                  </a:rPr>
                  <a:t>确认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015" b="1">
                    <a:solidFill>
                      <a:schemeClr val="tx1"/>
                    </a:solidFill>
                  </a:rPr>
                  <a:t>Time Check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下箭头 13"/>
              <p:cNvSpPr/>
              <p:nvPr/>
            </p:nvSpPr>
            <p:spPr>
              <a:xfrm>
                <a:off x="6417" y="1780"/>
                <a:ext cx="240" cy="1275"/>
              </a:xfrm>
              <a:prstGeom prst="downArrow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>
                <p:custDataLst>
                  <p:tags r:id="rId8"/>
                </p:custDataLst>
              </p:nvPr>
            </p:nvSpPr>
            <p:spPr>
              <a:xfrm>
                <a:off x="5345" y="1030"/>
                <a:ext cx="2130" cy="750"/>
              </a:xfrm>
              <a:prstGeom prst="roundRect">
                <a:avLst/>
              </a:prstGeom>
              <a:solidFill>
                <a:srgbClr val="B2D9FF"/>
              </a:solidFill>
              <a:ln w="28575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能力可行性确认</a:t>
                </a:r>
                <a:r>
                  <a:rPr lang="en-US" altLang="zh-CN" sz="1015" b="1">
                    <a:solidFill>
                      <a:schemeClr val="tx1"/>
                    </a:solidFill>
                  </a:rPr>
                  <a:t>Validation Check</a:t>
                </a:r>
                <a:endParaRPr lang="en-US" altLang="zh-CN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右箭头 17"/>
              <p:cNvSpPr/>
              <p:nvPr/>
            </p:nvSpPr>
            <p:spPr>
              <a:xfrm>
                <a:off x="6848" y="3055"/>
                <a:ext cx="900" cy="345"/>
              </a:xfrm>
              <a:prstGeom prst="rightArrow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>
                <p:custDataLst>
                  <p:tags r:id="rId9"/>
                </p:custDataLst>
              </p:nvPr>
            </p:nvSpPr>
            <p:spPr>
              <a:xfrm>
                <a:off x="7805" y="2826"/>
                <a:ext cx="1920" cy="835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015" b="1">
                    <a:solidFill>
                      <a:schemeClr val="tx1"/>
                    </a:solidFill>
                  </a:rPr>
                  <a:t>具体对话</a:t>
                </a:r>
                <a:endParaRPr lang="zh-CN" altLang="en-US" sz="1015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943" y="4156"/>
                <a:ext cx="10173" cy="3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400" b="1"/>
                  <a:t>邮件场景应用</a:t>
                </a:r>
                <a:r>
                  <a:rPr lang="zh-CN" altLang="en-US" sz="1400"/>
                  <a:t>：</a:t>
                </a:r>
                <a:endParaRPr lang="zh-CN" altLang="en-US" sz="1400"/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sz="1400" b="1"/>
                  <a:t>框架化聊天</a:t>
                </a:r>
                <a:r>
                  <a:rPr lang="en-US" altLang="zh-CN" sz="1400" b="1"/>
                  <a:t> Framing</a:t>
                </a:r>
                <a:r>
                  <a:rPr lang="zh-CN" altLang="en-US" sz="1400"/>
                  <a:t>：</a:t>
                </a:r>
                <a:endParaRPr lang="zh-CN" altLang="en-US" sz="1400"/>
              </a:p>
              <a:p>
                <a:pPr marL="457200" lvl="1" indent="457200">
                  <a:lnSpc>
                    <a:spcPct val="150000"/>
                  </a:lnSpc>
                </a:pPr>
                <a:r>
                  <a:rPr lang="zh-CN" altLang="en-US" sz="1400"/>
                  <a:t>语境：在标题栏说明</a:t>
                </a:r>
                <a:endParaRPr lang="zh-CN" altLang="en-US" sz="1400"/>
              </a:p>
              <a:p>
                <a:pPr marL="457200" lvl="1" indent="457200">
                  <a:lnSpc>
                    <a:spcPct val="150000"/>
                  </a:lnSpc>
                </a:pPr>
                <a:r>
                  <a:rPr lang="zh-CN" altLang="en-US" sz="1400"/>
                  <a:t>目的：标题栏或正文的第一行</a:t>
                </a:r>
                <a:endParaRPr lang="zh-CN" altLang="en-US" sz="1400"/>
              </a:p>
              <a:p>
                <a:pPr marL="457200" lvl="1" indent="457200">
                  <a:lnSpc>
                    <a:spcPct val="150000"/>
                  </a:lnSpc>
                </a:pPr>
                <a:r>
                  <a:rPr lang="zh-CN" altLang="en-US" sz="1400"/>
                  <a:t>重要信息：正文的第一行</a:t>
                </a:r>
                <a:endParaRPr lang="zh-CN" altLang="en-US" sz="1400"/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sz="1400" b="1"/>
                  <a:t>结构化概述</a:t>
                </a:r>
                <a:r>
                  <a:rPr lang="en-US" altLang="zh-CN" sz="1400" b="1"/>
                  <a:t> Structured Summary</a:t>
                </a:r>
                <a:r>
                  <a:rPr lang="zh-CN" altLang="en-US" sz="1400"/>
                  <a:t>：</a:t>
                </a:r>
                <a:endParaRPr lang="zh-CN" altLang="en-US" sz="1400"/>
              </a:p>
              <a:p>
                <a:pPr marL="457200" lvl="1" indent="457200">
                  <a:lnSpc>
                    <a:spcPct val="150000"/>
                  </a:lnSpc>
                </a:pPr>
                <a:r>
                  <a:rPr lang="zh-CN" altLang="en-US" sz="1400"/>
                  <a:t>目标、阻碍和解决方法：以</a:t>
                </a:r>
                <a:r>
                  <a:rPr lang="en-US" altLang="zh-CN" sz="1400"/>
                  <a:t>bullet points</a:t>
                </a:r>
                <a:r>
                  <a:rPr lang="zh-CN" altLang="en-US" sz="1400"/>
                  <a:t>在正文中说明</a:t>
                </a:r>
                <a:endParaRPr lang="zh-CN" altLang="en-US" sz="140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143" y="8076"/>
                <a:ext cx="10173" cy="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400" b="1"/>
                  <a:t>会议</a:t>
                </a:r>
                <a:r>
                  <a:rPr lang="zh-CN" altLang="en-US" sz="1400" b="1"/>
                  <a:t>邀请应用</a:t>
                </a:r>
                <a:r>
                  <a:rPr lang="zh-CN" altLang="en-US" sz="1400"/>
                  <a:t>：</a:t>
                </a:r>
                <a:endParaRPr lang="zh-CN" altLang="en-US" sz="1400"/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sz="1400" b="1"/>
                  <a:t>框架化聊天</a:t>
                </a:r>
                <a:r>
                  <a:rPr lang="en-US" altLang="zh-CN" sz="1400" b="1"/>
                  <a:t> Framing</a:t>
                </a:r>
                <a:r>
                  <a:rPr lang="zh-CN" altLang="en-US" sz="1400"/>
                  <a:t>：</a:t>
                </a:r>
                <a:endParaRPr lang="zh-CN" altLang="en-US" sz="1400"/>
              </a:p>
              <a:p>
                <a:pPr marL="457200" lvl="1" indent="457200">
                  <a:lnSpc>
                    <a:spcPct val="150000"/>
                  </a:lnSpc>
                </a:pPr>
                <a:r>
                  <a:rPr lang="zh-CN" altLang="en-US" sz="1400"/>
                  <a:t>语境：在标题栏说明会议讨论</a:t>
                </a:r>
                <a:r>
                  <a:rPr lang="en-US" altLang="zh-CN" sz="1400"/>
                  <a:t>XZY</a:t>
                </a:r>
                <a:r>
                  <a:rPr lang="zh-CN" altLang="en-US" sz="1400"/>
                  <a:t>项目</a:t>
                </a:r>
                <a:endParaRPr lang="zh-CN" altLang="en-US" sz="1400"/>
              </a:p>
              <a:p>
                <a:pPr marL="457200" lvl="1" indent="457200">
                  <a:lnSpc>
                    <a:spcPct val="150000"/>
                  </a:lnSpc>
                </a:pPr>
                <a:r>
                  <a:rPr lang="zh-CN" altLang="en-US" sz="1400"/>
                  <a:t>目的：标题栏邀请收件人</a:t>
                </a:r>
                <a:r>
                  <a:rPr lang="zh-CN" altLang="en-US" sz="1400"/>
                  <a:t>参会</a:t>
                </a:r>
                <a:endParaRPr lang="zh-CN" altLang="en-US" sz="1400"/>
              </a:p>
              <a:p>
                <a:pPr marL="457200" lvl="1" indent="457200">
                  <a:lnSpc>
                    <a:spcPct val="150000"/>
                  </a:lnSpc>
                </a:pPr>
                <a:r>
                  <a:rPr lang="zh-CN" altLang="en-US" sz="1400"/>
                  <a:t>重要信息：拆分为</a:t>
                </a:r>
                <a:r>
                  <a:rPr lang="zh-CN" altLang="en-US" sz="1400" b="1"/>
                  <a:t>会议目的</a:t>
                </a:r>
                <a:r>
                  <a:rPr lang="zh-CN" altLang="en-US" sz="1400"/>
                  <a:t>和</a:t>
                </a:r>
                <a:r>
                  <a:rPr lang="zh-CN" altLang="en-US" sz="1400" b="1"/>
                  <a:t>期望产出</a:t>
                </a:r>
                <a:endParaRPr lang="zh-CN" altLang="en-US" sz="1400"/>
              </a:p>
            </p:txBody>
          </p:sp>
        </p:grpSp>
      </p:grp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654050" y="519430"/>
            <a:ext cx="5548630" cy="7400290"/>
            <a:chOff x="1030" y="818"/>
            <a:chExt cx="8738" cy="116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0" y="818"/>
              <a:ext cx="8739" cy="1165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639" y="7856"/>
              <a:ext cx="7763" cy="31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altLang="zh-CN" sz="6000" b="1">
                  <a:solidFill>
                    <a:srgbClr val="C00000"/>
                  </a:solidFill>
                </a:rPr>
                <a:t>⏱</a:t>
              </a:r>
              <a:r>
                <a:rPr lang="zh-CN" altLang="en-US" sz="3200" i="1">
                  <a:solidFill>
                    <a:srgbClr val="C00000"/>
                  </a:solidFill>
                </a:rPr>
                <a:t>《第一分钟》</a:t>
              </a:r>
              <a:endParaRPr lang="zh-CN" altLang="en-US" sz="3200" i="1">
                <a:solidFill>
                  <a:srgbClr val="C00000"/>
                </a:solidFill>
              </a:endParaRPr>
            </a:p>
            <a:p>
              <a:r>
                <a:rPr lang="zh-CN" altLang="en-US" sz="3200" i="1">
                  <a:solidFill>
                    <a:srgbClr val="C00000"/>
                  </a:solidFill>
                </a:rPr>
                <a:t>教你如何在工作</a:t>
              </a:r>
              <a:r>
                <a:rPr lang="en-US" altLang="zh-CN" sz="3200" i="1">
                  <a:solidFill>
                    <a:srgbClr val="C00000"/>
                  </a:solidFill>
                </a:rPr>
                <a:t>/</a:t>
              </a:r>
              <a:r>
                <a:rPr lang="zh-CN" altLang="en-US" sz="3200" i="1">
                  <a:solidFill>
                    <a:srgbClr val="C00000"/>
                  </a:solidFill>
                </a:rPr>
                <a:t>团队项目中开启话题从而高效沟通</a:t>
              </a:r>
              <a:endParaRPr lang="zh-CN" altLang="en-US" sz="3200" i="1">
                <a:solidFill>
                  <a:srgbClr val="C00000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101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102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103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104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105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106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107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commondata" val="eyJoZGlkIjoiNWU2ZGVlMDhmYTBjYjAwNzEyZGRhMzE5OTJmYmQ3NmI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67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68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69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71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72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73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74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75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76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79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81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82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83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84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85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88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89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91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92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93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94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95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96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97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DIAGRAM_VIRTUALLY_FRAME" val="{&quot;height&quot;:86.3,&quot;left&quot;:22.75,&quot;top&quot;:41.35,&quot;width&quot;:745.55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</Words>
  <Application>WPS 演示</Application>
  <PresentationFormat>宽屏</PresentationFormat>
  <Paragraphs>171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Yunzhe Li</cp:lastModifiedBy>
  <cp:revision>166</cp:revision>
  <dcterms:created xsi:type="dcterms:W3CDTF">2019-06-19T02:08:00Z</dcterms:created>
  <dcterms:modified xsi:type="dcterms:W3CDTF">2024-11-12T06:05:33Z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748A5AD041AA485B9707B33B8FBE5147_11</vt:lpwstr>
  </property>
</Properties>
</file>